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5"/>
  </p:notesMasterIdLst>
  <p:sldIdLst>
    <p:sldId id="256" r:id="rId2"/>
    <p:sldId id="513" r:id="rId3"/>
    <p:sldId id="514" r:id="rId4"/>
    <p:sldId id="515" r:id="rId5"/>
    <p:sldId id="257" r:id="rId6"/>
    <p:sldId id="300" r:id="rId7"/>
    <p:sldId id="299" r:id="rId8"/>
    <p:sldId id="517" r:id="rId9"/>
    <p:sldId id="301" r:id="rId10"/>
    <p:sldId id="296" r:id="rId11"/>
    <p:sldId id="516" r:id="rId12"/>
    <p:sldId id="518" r:id="rId13"/>
    <p:sldId id="302" r:id="rId14"/>
    <p:sldId id="297" r:id="rId15"/>
    <p:sldId id="306" r:id="rId16"/>
    <p:sldId id="294" r:id="rId17"/>
    <p:sldId id="298" r:id="rId18"/>
    <p:sldId id="303" r:id="rId19"/>
    <p:sldId id="304" r:id="rId20"/>
    <p:sldId id="307" r:id="rId21"/>
    <p:sldId id="308" r:id="rId22"/>
    <p:sldId id="284" r:id="rId23"/>
    <p:sldId id="30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29356E"/>
    <a:srgbClr val="000000"/>
    <a:srgbClr val="BE9650"/>
    <a:srgbClr val="FAFBCF"/>
    <a:srgbClr val="1116ED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7" autoAdjust="0"/>
    <p:restoredTop sz="94524" autoAdjust="0"/>
  </p:normalViewPr>
  <p:slideViewPr>
    <p:cSldViewPr>
      <p:cViewPr varScale="1">
        <p:scale>
          <a:sx n="52" d="100"/>
          <a:sy n="52" d="100"/>
        </p:scale>
        <p:origin x="1051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C4EB1-5A73-4363-9624-C026DC649A30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D935D7-6D40-4DF8-A77C-3F510CF67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99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43323" y="3721473"/>
            <a:ext cx="5120640" cy="158115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475" y="6429375"/>
            <a:ext cx="876300" cy="2921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39896" y="1417320"/>
            <a:ext cx="5120640" cy="2304288"/>
          </a:xfrm>
        </p:spPr>
        <p:txBody>
          <a:bodyPr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>
            <a:spLocks noChangeAspect="1" noEditPoints="1"/>
          </p:cNvSpPr>
          <p:nvPr/>
        </p:nvSpPr>
        <p:spPr bwMode="auto">
          <a:xfrm>
            <a:off x="5489634" y="0"/>
            <a:ext cx="3393768" cy="6858000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288042" y="1676400"/>
            <a:ext cx="8595360" cy="45567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743324" y="1400174"/>
            <a:ext cx="5120640" cy="1476375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Freeform 7"/>
          <p:cNvSpPr>
            <a:spLocks noChangeAspect="1" noEditPoints="1"/>
          </p:cNvSpPr>
          <p:nvPr/>
        </p:nvSpPr>
        <p:spPr bwMode="auto">
          <a:xfrm>
            <a:off x="34289" y="136641"/>
            <a:ext cx="3326149" cy="6721359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733800" y="2895599"/>
            <a:ext cx="5129543" cy="2667001"/>
          </a:xfrm>
        </p:spPr>
        <p:txBody>
          <a:bodyPr anchor="t">
            <a:normAutofit/>
          </a:bodyPr>
          <a:lstStyle>
            <a:lvl1pPr>
              <a:defRPr kumimoji="0" lang="en-US" sz="4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5" y="1298448"/>
            <a:ext cx="4248150" cy="509587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15815" y="1298448"/>
            <a:ext cx="4248150" cy="509587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2834640" cy="12984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4"/>
          </p:nvPr>
        </p:nvSpPr>
        <p:spPr>
          <a:xfrm>
            <a:off x="3775935" y="533400"/>
            <a:ext cx="5063266" cy="570280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4" y="1539240"/>
            <a:ext cx="2834640" cy="4709160"/>
          </a:xfrm>
        </p:spPr>
        <p:txBody>
          <a:bodyPr>
            <a:normAutofit/>
          </a:bodyPr>
          <a:lstStyle>
            <a:lvl1pPr marL="0" indent="0">
              <a:buNone/>
              <a:defRPr lang="en-US" sz="1600" b="0" i="0" kern="1200" cap="none" spc="30" baseline="0" dirty="0" smtClean="0">
                <a:solidFill>
                  <a:schemeClr val="bg2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09950" y="0"/>
            <a:ext cx="5734050" cy="685800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6224" y="228600"/>
            <a:ext cx="2834640" cy="129539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4320" y="1536192"/>
            <a:ext cx="2834640" cy="47122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25" y="1295400"/>
            <a:ext cx="8591550" cy="4933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5" y="6429375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3324" y="6429375"/>
            <a:ext cx="4086225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1475" y="6429375"/>
            <a:ext cx="8763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ts val="400"/>
        </a:spcBef>
        <a:buNone/>
        <a:defRPr sz="3600" b="0" kern="1200" cap="none" spc="0" baseline="0">
          <a:solidFill>
            <a:schemeClr val="tx2"/>
          </a:solidFill>
          <a:latin typeface="+mj-lt"/>
          <a:ea typeface="+mj-ea"/>
          <a:cs typeface="Tunga" pitchFamily="2"/>
        </a:defRPr>
      </a:lvl1pPr>
    </p:titleStyle>
    <p:bodyStyle>
      <a:lvl1pPr marL="171450" indent="-173736" algn="l" defTabSz="914400" rtl="0" eaLnBrk="1" latinLnBrk="0" hangingPunct="1">
        <a:spcBef>
          <a:spcPts val="6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2200" b="0" i="0" kern="1200" cap="none" spc="30" baseline="0">
          <a:solidFill>
            <a:schemeClr val="tx2"/>
          </a:solidFill>
          <a:latin typeface="+mn-lt"/>
          <a:ea typeface="+mn-ea"/>
          <a:cs typeface="Tahoma" pitchFamily="34" charset="0"/>
        </a:defRPr>
      </a:lvl1pPr>
      <a:lvl2pPr marL="34448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51593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3pPr>
      <a:lvl4pPr marL="68897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860425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Tahoma" pitchFamily="34" charset="0"/>
        </a:defRPr>
      </a:lvl5pPr>
      <a:lvl6pPr marL="105156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23444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41732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173736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91000" y="3200400"/>
            <a:ext cx="4648200" cy="2298328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b="1" dirty="0"/>
              <a:t>Mitchell Neilsen, Kai Zhao</a:t>
            </a:r>
          </a:p>
          <a:p>
            <a:r>
              <a:rPr lang="en-US" dirty="0"/>
              <a:t>Computer Science Department</a:t>
            </a:r>
          </a:p>
          <a:p>
            <a:r>
              <a:rPr lang="en-US" dirty="0"/>
              <a:t>Kansas State University</a:t>
            </a:r>
          </a:p>
          <a:p>
            <a:r>
              <a:rPr lang="en-US" dirty="0"/>
              <a:t>Manhattan, KS, USA</a:t>
            </a:r>
          </a:p>
          <a:p>
            <a:r>
              <a:rPr lang="en-US" dirty="0"/>
              <a:t>{neilsen@ksu.edu, kzhao@ksu.edu}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685800"/>
            <a:ext cx="6248400" cy="2304288"/>
          </a:xfrm>
        </p:spPr>
        <p:txBody>
          <a:bodyPr>
            <a:normAutofit/>
          </a:bodyPr>
          <a:lstStyle/>
          <a:p>
            <a:pPr marL="457200" marR="457200" algn="ctr">
              <a:spcBef>
                <a:spcPts val="1800"/>
              </a:spcBef>
              <a:spcAft>
                <a:spcPts val="1800"/>
              </a:spcAft>
            </a:pPr>
            <a:r>
              <a:rPr lang="en-US" sz="3200" b="1" kern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Multi-threaded Space Carving for 3-D Seed Reconstruction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2850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17">
            <a:extLst>
              <a:ext uri="{FF2B5EF4-FFF2-40B4-BE49-F238E27FC236}">
                <a16:creationId xmlns:a16="http://schemas.microsoft.com/office/drawing/2014/main" id="{8B83568F-B2C3-1928-DF7C-687B74065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" y="2218134"/>
            <a:ext cx="1515666" cy="151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16">
            <a:extLst>
              <a:ext uri="{FF2B5EF4-FFF2-40B4-BE49-F238E27FC236}">
                <a16:creationId xmlns:a16="http://schemas.microsoft.com/office/drawing/2014/main" id="{84CC39F1-34CE-A93A-22C7-FC789EAA7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0" y="4424957"/>
            <a:ext cx="1515665" cy="151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5">
            <a:extLst>
              <a:ext uri="{FF2B5EF4-FFF2-40B4-BE49-F238E27FC236}">
                <a16:creationId xmlns:a16="http://schemas.microsoft.com/office/drawing/2014/main" id="{4297B430-7CA0-1A3C-BDEE-3BE8BFC03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792" y="2218134"/>
            <a:ext cx="1515666" cy="151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4">
            <a:extLst>
              <a:ext uri="{FF2B5EF4-FFF2-40B4-BE49-F238E27FC236}">
                <a16:creationId xmlns:a16="http://schemas.microsoft.com/office/drawing/2014/main" id="{00E3DA05-C22D-834F-426E-38818E91A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790" y="4424957"/>
            <a:ext cx="1515665" cy="151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99E512A-48D2-2E91-12DF-8C3DFE0F7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F97E12-888D-AECF-7A99-58D6E09B6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353186"/>
          </a:xfrm>
        </p:spPr>
        <p:txBody>
          <a:bodyPr>
            <a:normAutofit/>
          </a:bodyPr>
          <a:lstStyle/>
          <a:p>
            <a:r>
              <a:rPr lang="en-US" dirty="0"/>
              <a:t>Identify Region of Interest (</a:t>
            </a:r>
            <a:r>
              <a:rPr lang="en-US" dirty="0" err="1"/>
              <a:t>RoI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and Apply Binary Mask</a:t>
            </a:r>
          </a:p>
        </p:txBody>
      </p: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14FFDBC5-0981-E22D-FEB6-D99D71C1E553}"/>
              </a:ext>
            </a:extLst>
          </p:cNvPr>
          <p:cNvSpPr/>
          <p:nvPr/>
        </p:nvSpPr>
        <p:spPr>
          <a:xfrm>
            <a:off x="5791200" y="1951434"/>
            <a:ext cx="2895600" cy="533400"/>
          </a:xfrm>
          <a:prstGeom prst="wedgeEllipseCallout">
            <a:avLst>
              <a:gd name="adj1" fmla="val -77272"/>
              <a:gd name="adj2" fmla="val 106269"/>
            </a:avLst>
          </a:prstGeom>
          <a:solidFill>
            <a:srgbClr val="2935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RoI</a:t>
            </a:r>
            <a:r>
              <a:rPr lang="en-US" dirty="0"/>
              <a:t> = blue box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F80F3659-1275-6A22-1705-BF04085F780C}"/>
              </a:ext>
            </a:extLst>
          </p:cNvPr>
          <p:cNvSpPr/>
          <p:nvPr/>
        </p:nvSpPr>
        <p:spPr>
          <a:xfrm>
            <a:off x="6019800" y="4158257"/>
            <a:ext cx="2895600" cy="533400"/>
          </a:xfrm>
          <a:prstGeom prst="wedgeEllipseCallout">
            <a:avLst>
              <a:gd name="adj1" fmla="val -77272"/>
              <a:gd name="adj2" fmla="val 106269"/>
            </a:avLst>
          </a:prstGeom>
          <a:solidFill>
            <a:srgbClr val="29356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Computed Mask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872966-B159-9256-3C18-4C0F32AC48E5}"/>
              </a:ext>
            </a:extLst>
          </p:cNvPr>
          <p:cNvSpPr/>
          <p:nvPr/>
        </p:nvSpPr>
        <p:spPr>
          <a:xfrm>
            <a:off x="4453128" y="2688336"/>
            <a:ext cx="603504" cy="533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13F89E-A7E0-103E-72D1-98D0EB8C2470}"/>
              </a:ext>
            </a:extLst>
          </p:cNvPr>
          <p:cNvSpPr/>
          <p:nvPr/>
        </p:nvSpPr>
        <p:spPr>
          <a:xfrm>
            <a:off x="1078992" y="2709672"/>
            <a:ext cx="1066800" cy="5334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33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36EC4-8199-D8B3-48A4-92AD5F4C1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838200"/>
          </a:xfrm>
        </p:spPr>
        <p:txBody>
          <a:bodyPr/>
          <a:lstStyle/>
          <a:p>
            <a:r>
              <a:rPr lang="en-US" dirty="0"/>
              <a:t>Identify Region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6B2B9-CCB0-7BEA-1D53-B8764F01A59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107DB-73B0-FF16-37D6-19E75E715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584"/>
            <a:ext cx="9144000" cy="420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16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A866-EA1C-4EC1-3075-455FB783D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762000"/>
          </a:xfrm>
        </p:spPr>
        <p:txBody>
          <a:bodyPr/>
          <a:lstStyle/>
          <a:p>
            <a:r>
              <a:rPr lang="en-US" dirty="0"/>
              <a:t>Create Binary Masks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A5EA3-C0E5-F3EC-5BF6-61018A1F9F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49A163-476D-E059-E84F-43DAF858A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627"/>
            <a:ext cx="9144000" cy="432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06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C3911-20D7-66E2-E511-F7B1D39C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Base</a:t>
            </a:r>
            <a:r>
              <a:rPr lang="en-US" dirty="0"/>
              <a:t> Space Carving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E5EA0-E772-F8C7-48E7-1B5A6802CD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8042" y="1676400"/>
            <a:ext cx="8703558" cy="4556760"/>
          </a:xfrm>
        </p:spPr>
        <p:txBody>
          <a:bodyPr>
            <a:normAutofit/>
          </a:bodyPr>
          <a:lstStyle/>
          <a:p>
            <a:pPr marL="512064" indent="-514350">
              <a:buFont typeface="+mj-lt"/>
              <a:buAutoNum type="arabicPeriod"/>
            </a:pPr>
            <a:r>
              <a:rPr lang="en-US" sz="2800" dirty="0"/>
              <a:t>Initialize the voxels V to be a volume containing the true object. We just use a simple 3-D 100 x 100 x 100 voxel grid with all voxels initially set to 1.</a:t>
            </a:r>
          </a:p>
          <a:p>
            <a:pPr marL="512064" indent="-514350">
              <a:buFont typeface="+mj-lt"/>
              <a:buAutoNum type="arabicPeriod"/>
            </a:pPr>
            <a:r>
              <a:rPr lang="en-US" sz="2800" dirty="0"/>
              <a:t>For each binary mask:</a:t>
            </a:r>
          </a:p>
          <a:p>
            <a:pPr marL="170752" lvl="1" indent="0">
              <a:buNone/>
            </a:pPr>
            <a:r>
              <a:rPr lang="en-US" dirty="0"/>
              <a:t>	For each voxel v ϵ V:</a:t>
            </a:r>
          </a:p>
          <a:p>
            <a:pPr marL="0" indent="0">
              <a:buNone/>
            </a:pPr>
            <a:r>
              <a:rPr lang="en-US" sz="2800" dirty="0"/>
              <a:t>	    a. Project v onto the mask to 2-D mask point </a:t>
            </a:r>
            <a:r>
              <a:rPr lang="en-US" sz="2800" dirty="0">
                <a:latin typeface="Grotesque" panose="020B0504020202020204" pitchFamily="34" charset="0"/>
              </a:rPr>
              <a:t></a:t>
            </a:r>
            <a:r>
              <a:rPr lang="en-US" sz="2800" baseline="-25000" dirty="0"/>
              <a:t>v</a:t>
            </a:r>
          </a:p>
          <a:p>
            <a:pPr marL="0" indent="0">
              <a:buNone/>
            </a:pPr>
            <a:r>
              <a:rPr lang="en-US" sz="2800" dirty="0"/>
              <a:t>	    b. If </a:t>
            </a:r>
            <a:r>
              <a:rPr lang="en-US" sz="2800" dirty="0">
                <a:latin typeface="Grotesque" panose="020B0504020202020204" pitchFamily="34" charset="0"/>
              </a:rPr>
              <a:t></a:t>
            </a:r>
            <a:r>
              <a:rPr lang="en-US" sz="2800" baseline="-25000" dirty="0"/>
              <a:t>v</a:t>
            </a:r>
            <a:r>
              <a:rPr lang="en-US" sz="2800" dirty="0"/>
              <a:t> is non-photo-consistent and v == 1, set v=0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730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be 7">
            <a:extLst>
              <a:ext uri="{FF2B5EF4-FFF2-40B4-BE49-F238E27FC236}">
                <a16:creationId xmlns:a16="http://schemas.microsoft.com/office/drawing/2014/main" id="{8BB5C58B-204C-FCA7-E448-01341E000CF0}"/>
              </a:ext>
            </a:extLst>
          </p:cNvPr>
          <p:cNvSpPr/>
          <p:nvPr/>
        </p:nvSpPr>
        <p:spPr>
          <a:xfrm>
            <a:off x="1911850" y="1627146"/>
            <a:ext cx="2279150" cy="2130602"/>
          </a:xfrm>
          <a:prstGeom prst="cube">
            <a:avLst>
              <a:gd name="adj" fmla="val 32352"/>
            </a:avLst>
          </a:prstGeom>
          <a:solidFill>
            <a:srgbClr val="BE96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0AEAA-F6FD-BE9C-AEC3-717A4F73F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658904"/>
            <a:ext cx="8591550" cy="766538"/>
          </a:xfrm>
        </p:spPr>
        <p:txBody>
          <a:bodyPr>
            <a:normAutofit fontScale="90000"/>
          </a:bodyPr>
          <a:lstStyle/>
          <a:p>
            <a:r>
              <a:rPr lang="en-US" dirty="0"/>
              <a:t>Back Project Voxel Grid onto Each Mask Image</a:t>
            </a:r>
            <a:br>
              <a:rPr lang="en-US" dirty="0"/>
            </a:br>
            <a:r>
              <a:rPr lang="en-US" dirty="0"/>
              <a:t>and Carve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E38D0B1-4FF6-6EDF-66CD-2649C6E6E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4283AA8-C01E-5567-2C53-C7975CF01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652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D0E5051-7E4B-92B3-4CB9-6020B22C7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58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07A6859-6046-DE09-0FD9-C45F3BBC6880}"/>
              </a:ext>
            </a:extLst>
          </p:cNvPr>
          <p:cNvGrpSpPr/>
          <p:nvPr/>
        </p:nvGrpSpPr>
        <p:grpSpPr>
          <a:xfrm>
            <a:off x="1911850" y="2317241"/>
            <a:ext cx="1590235" cy="1440506"/>
            <a:chOff x="1911850" y="2317241"/>
            <a:chExt cx="1590235" cy="144050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7D94EFD-04C7-51FF-8B79-A61702A1BBE5}"/>
                </a:ext>
              </a:extLst>
            </p:cNvPr>
            <p:cNvSpPr/>
            <p:nvPr/>
          </p:nvSpPr>
          <p:spPr>
            <a:xfrm>
              <a:off x="1911850" y="2317241"/>
              <a:ext cx="1590235" cy="14405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4" name="Picture 12">
              <a:extLst>
                <a:ext uri="{FF2B5EF4-FFF2-40B4-BE49-F238E27FC236}">
                  <a16:creationId xmlns:a16="http://schemas.microsoft.com/office/drawing/2014/main" id="{D5AC34F5-DFB0-AACD-73C1-BDEE0BC37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371" y="3117385"/>
              <a:ext cx="855873" cy="51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6119CBA-1207-1918-D6F7-EF956D25CD8C}"/>
              </a:ext>
            </a:extLst>
          </p:cNvPr>
          <p:cNvGrpSpPr/>
          <p:nvPr/>
        </p:nvGrpSpPr>
        <p:grpSpPr>
          <a:xfrm>
            <a:off x="293587" y="3458949"/>
            <a:ext cx="1981200" cy="1617221"/>
            <a:chOff x="228600" y="1915213"/>
            <a:chExt cx="1981200" cy="18425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DB347C4-242F-3259-78CD-E0C710A42414}"/>
                </a:ext>
              </a:extLst>
            </p:cNvPr>
            <p:cNvSpPr/>
            <p:nvPr/>
          </p:nvSpPr>
          <p:spPr>
            <a:xfrm>
              <a:off x="228600" y="1915213"/>
              <a:ext cx="1981200" cy="1842523"/>
            </a:xfrm>
            <a:prstGeom prst="rect">
              <a:avLst/>
            </a:prstGeom>
            <a:solidFill>
              <a:srgbClr val="0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5" name="Picture 13">
              <a:extLst>
                <a:ext uri="{FF2B5EF4-FFF2-40B4-BE49-F238E27FC236}">
                  <a16:creationId xmlns:a16="http://schemas.microsoft.com/office/drawing/2014/main" id="{F93D4497-D413-438E-46A7-C4D131C952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57" y="2571231"/>
              <a:ext cx="1342698" cy="118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D2576C-5C28-33EE-6AB8-42CA676A7DBF}"/>
              </a:ext>
            </a:extLst>
          </p:cNvPr>
          <p:cNvCxnSpPr>
            <a:cxnSpLocks/>
          </p:cNvCxnSpPr>
          <p:nvPr/>
        </p:nvCxnSpPr>
        <p:spPr>
          <a:xfrm flipV="1">
            <a:off x="1600200" y="3458949"/>
            <a:ext cx="1409565" cy="1167958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60525B-8A2C-AD37-364D-87B1C11371D4}"/>
              </a:ext>
            </a:extLst>
          </p:cNvPr>
          <p:cNvCxnSpPr>
            <a:cxnSpLocks/>
          </p:cNvCxnSpPr>
          <p:nvPr/>
        </p:nvCxnSpPr>
        <p:spPr>
          <a:xfrm flipV="1">
            <a:off x="1010530" y="3313480"/>
            <a:ext cx="1448234" cy="1167958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8C883-13CE-A1C2-EA29-9F132D51A376}"/>
              </a:ext>
            </a:extLst>
          </p:cNvPr>
          <p:cNvCxnSpPr>
            <a:cxnSpLocks/>
          </p:cNvCxnSpPr>
          <p:nvPr/>
        </p:nvCxnSpPr>
        <p:spPr>
          <a:xfrm flipV="1">
            <a:off x="1222935" y="2391477"/>
            <a:ext cx="1586668" cy="1189923"/>
          </a:xfrm>
          <a:prstGeom prst="line">
            <a:avLst/>
          </a:prstGeom>
          <a:ln w="28575">
            <a:solidFill>
              <a:srgbClr val="FF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3" name="TextBox 3092">
            <a:extLst>
              <a:ext uri="{FF2B5EF4-FFF2-40B4-BE49-F238E27FC236}">
                <a16:creationId xmlns:a16="http://schemas.microsoft.com/office/drawing/2014/main" id="{D11243E3-C0A1-D6D9-0588-448713B703AF}"/>
              </a:ext>
            </a:extLst>
          </p:cNvPr>
          <p:cNvSpPr txBox="1"/>
          <p:nvPr/>
        </p:nvSpPr>
        <p:spPr>
          <a:xfrm>
            <a:off x="381000" y="5314061"/>
            <a:ext cx="81645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Voxel grid is 100 x 100 x 100 voxels or 10 mm x 10 mm x 10 mm = 1,000 mm</a:t>
            </a:r>
            <a:r>
              <a:rPr lang="en-US" sz="2200" baseline="30000" dirty="0"/>
              <a:t>3</a:t>
            </a:r>
          </a:p>
        </p:txBody>
      </p:sp>
      <p:grpSp>
        <p:nvGrpSpPr>
          <p:cNvPr id="3095" name="Group 3094">
            <a:extLst>
              <a:ext uri="{FF2B5EF4-FFF2-40B4-BE49-F238E27FC236}">
                <a16:creationId xmlns:a16="http://schemas.microsoft.com/office/drawing/2014/main" id="{F30C4E91-F31F-B8C4-2FDA-680F1CA8D722}"/>
              </a:ext>
            </a:extLst>
          </p:cNvPr>
          <p:cNvGrpSpPr/>
          <p:nvPr/>
        </p:nvGrpSpPr>
        <p:grpSpPr>
          <a:xfrm>
            <a:off x="4567521" y="1786517"/>
            <a:ext cx="3915102" cy="3229229"/>
            <a:chOff x="3886200" y="1577915"/>
            <a:chExt cx="3915102" cy="3229229"/>
          </a:xfrm>
        </p:grpSpPr>
        <p:pic>
          <p:nvPicPr>
            <p:cNvPr id="3073" name="Picture 11">
              <a:extLst>
                <a:ext uri="{FF2B5EF4-FFF2-40B4-BE49-F238E27FC236}">
                  <a16:creationId xmlns:a16="http://schemas.microsoft.com/office/drawing/2014/main" id="{EEC9EC0D-852E-CBA4-95E2-2F35A69C79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4918" y="1577915"/>
              <a:ext cx="2324346" cy="279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94" name="TextBox 3093">
              <a:extLst>
                <a:ext uri="{FF2B5EF4-FFF2-40B4-BE49-F238E27FC236}">
                  <a16:creationId xmlns:a16="http://schemas.microsoft.com/office/drawing/2014/main" id="{464E5E73-D95E-9AA8-7B99-6AD6A1146431}"/>
                </a:ext>
              </a:extLst>
            </p:cNvPr>
            <p:cNvSpPr txBox="1"/>
            <p:nvPr/>
          </p:nvSpPr>
          <p:spPr>
            <a:xfrm>
              <a:off x="3886200" y="4376257"/>
              <a:ext cx="39151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Remaining volume = 102.354 mm</a:t>
              </a:r>
              <a:r>
                <a:rPr lang="en-US" sz="2200" baseline="300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98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7322C-6FE5-6391-6E8B-F9E627E70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Multi-threaded Space Carving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8D48A-679F-5D11-E69A-8B0365C3EC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Allow each thread to carve using a subset of the mask images. </a:t>
            </a:r>
          </a:p>
          <a:p>
            <a:r>
              <a:rPr lang="en-US" sz="2600" dirty="0"/>
              <a:t>A total of 36 masks are used, so 1 to 36 threads are considered.</a:t>
            </a:r>
          </a:p>
          <a:p>
            <a:r>
              <a:rPr lang="en-US" sz="2600" dirty="0"/>
              <a:t>Case 1: Running on a </a:t>
            </a:r>
            <a:r>
              <a:rPr lang="en-US" sz="2600" b="1" dirty="0"/>
              <a:t>Dell G16 </a:t>
            </a:r>
            <a:r>
              <a:rPr lang="en-US" sz="2600" dirty="0">
                <a:effectLst/>
                <a:ea typeface="SimSun" panose="02010600030101010101" pitchFamily="2" charset="-122"/>
              </a:rPr>
              <a:t>7620 Windows 11 Pro with an Intel® Core ™ i7-12700H CPU @ 2.3 GHz, 14 Core(s), and 20 Logical Processors, and 16 GB RAM</a:t>
            </a:r>
          </a:p>
          <a:p>
            <a:r>
              <a:rPr lang="en-US" sz="2600" dirty="0">
                <a:ea typeface="SimSun" panose="02010600030101010101" pitchFamily="2" charset="-122"/>
              </a:rPr>
              <a:t>Case 2: On a more modest </a:t>
            </a:r>
            <a:r>
              <a:rPr lang="en-US" sz="2600" b="1" dirty="0">
                <a:ea typeface="SimSun" panose="02010600030101010101" pitchFamily="2" charset="-122"/>
              </a:rPr>
              <a:t>Dell </a:t>
            </a:r>
            <a:r>
              <a:rPr lang="en-US" sz="2600" b="1" dirty="0">
                <a:effectLst/>
                <a:ea typeface="SimSun" panose="02010600030101010101" pitchFamily="2" charset="-122"/>
              </a:rPr>
              <a:t>7480 </a:t>
            </a:r>
            <a:r>
              <a:rPr lang="en-US" sz="2600" dirty="0">
                <a:effectLst/>
                <a:ea typeface="SimSun" panose="02010600030101010101" pitchFamily="2" charset="-122"/>
              </a:rPr>
              <a:t>Windows 10 Pro with an Intel® Core ™ i7-6600U CPU @ 2.6 GHz, 2 Core(s), and 4 Logical Processor(s), and 8 GB RAM</a:t>
            </a:r>
          </a:p>
          <a:p>
            <a:r>
              <a:rPr lang="en-US" sz="2600" dirty="0">
                <a:ea typeface="SimSun" panose="02010600030101010101" pitchFamily="2" charset="-122"/>
              </a:rPr>
              <a:t>Compute max, min, mean for </a:t>
            </a:r>
            <a:r>
              <a:rPr lang="en-US" sz="2600" b="1" dirty="0">
                <a:ea typeface="SimSun" panose="02010600030101010101" pitchFamily="2" charset="-122"/>
              </a:rPr>
              <a:t>100 trials </a:t>
            </a:r>
            <a:r>
              <a:rPr lang="en-US" sz="2600" dirty="0">
                <a:ea typeface="SimSun" panose="02010600030101010101" pitchFamily="2" charset="-122"/>
              </a:rPr>
              <a:t>each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72020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CBB9F-6CB0-0DB5-349E-0C29187CD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28601"/>
            <a:ext cx="8562975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Multi-threaded Performance Comparison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C82AB8D-A648-7C8A-E350-31BEFB694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19302"/>
            <a:ext cx="7924800" cy="5315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9EA261-B37F-3A10-D16A-1EDFC26F6F1F}"/>
              </a:ext>
            </a:extLst>
          </p:cNvPr>
          <p:cNvSpPr txBox="1"/>
          <p:nvPr/>
        </p:nvSpPr>
        <p:spPr>
          <a:xfrm>
            <a:off x="5867400" y="2950940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 tasks to complete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288A222-9B37-A96D-A9A9-BBD0BC6A2B7E}"/>
              </a:ext>
            </a:extLst>
          </p:cNvPr>
          <p:cNvSpPr/>
          <p:nvPr/>
        </p:nvSpPr>
        <p:spPr>
          <a:xfrm>
            <a:off x="3352800" y="1905000"/>
            <a:ext cx="228600" cy="228600"/>
          </a:xfrm>
          <a:prstGeom prst="ellipse">
            <a:avLst/>
          </a:prstGeom>
          <a:solidFill>
            <a:srgbClr val="FF33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0D5EC7-30AA-13C2-7DF6-AAEE5057B7D0}"/>
              </a:ext>
            </a:extLst>
          </p:cNvPr>
          <p:cNvSpPr/>
          <p:nvPr/>
        </p:nvSpPr>
        <p:spPr>
          <a:xfrm>
            <a:off x="7678627" y="1602378"/>
            <a:ext cx="228600" cy="228600"/>
          </a:xfrm>
          <a:prstGeom prst="ellipse">
            <a:avLst/>
          </a:prstGeom>
          <a:solidFill>
            <a:srgbClr val="FF33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B0BFF1-55C6-B1BC-0A11-EB5CAEC82648}"/>
              </a:ext>
            </a:extLst>
          </p:cNvPr>
          <p:cNvGrpSpPr/>
          <p:nvPr/>
        </p:nvGrpSpPr>
        <p:grpSpPr>
          <a:xfrm>
            <a:off x="1371600" y="2055684"/>
            <a:ext cx="1184311" cy="369332"/>
            <a:chOff x="1371600" y="2055684"/>
            <a:chExt cx="1184311" cy="36933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98D6202-C349-325A-438C-9BC225A162EE}"/>
                </a:ext>
              </a:extLst>
            </p:cNvPr>
            <p:cNvSpPr/>
            <p:nvPr/>
          </p:nvSpPr>
          <p:spPr>
            <a:xfrm>
              <a:off x="1371600" y="2126050"/>
              <a:ext cx="228600" cy="228600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6F284D-F186-3CAB-FAE8-446A9BAD51CF}"/>
                </a:ext>
              </a:extLst>
            </p:cNvPr>
            <p:cNvSpPr txBox="1"/>
            <p:nvPr/>
          </p:nvSpPr>
          <p:spPr>
            <a:xfrm>
              <a:off x="1600200" y="2055684"/>
              <a:ext cx="955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0.23 sec.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714AF1A-7885-44F5-7C1D-FA98E610BAFF}"/>
              </a:ext>
            </a:extLst>
          </p:cNvPr>
          <p:cNvGrpSpPr/>
          <p:nvPr/>
        </p:nvGrpSpPr>
        <p:grpSpPr>
          <a:xfrm>
            <a:off x="7678627" y="4852736"/>
            <a:ext cx="1479007" cy="402886"/>
            <a:chOff x="7678627" y="4852736"/>
            <a:chExt cx="1479007" cy="40288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426F0A2-0D21-A1A9-8302-1FBAAFBE7A20}"/>
                </a:ext>
              </a:extLst>
            </p:cNvPr>
            <p:cNvSpPr/>
            <p:nvPr/>
          </p:nvSpPr>
          <p:spPr>
            <a:xfrm>
              <a:off x="7678627" y="4852736"/>
              <a:ext cx="228600" cy="228600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840960-2E14-CEBE-4DDE-A21B6EDA85C6}"/>
                </a:ext>
              </a:extLst>
            </p:cNvPr>
            <p:cNvSpPr txBox="1"/>
            <p:nvPr/>
          </p:nvSpPr>
          <p:spPr>
            <a:xfrm>
              <a:off x="7884529" y="4886290"/>
              <a:ext cx="127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0.02874 sec.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0762AF-072A-E1C9-990A-D3FAE791BFFF}"/>
              </a:ext>
            </a:extLst>
          </p:cNvPr>
          <p:cNvGrpSpPr/>
          <p:nvPr/>
        </p:nvGrpSpPr>
        <p:grpSpPr>
          <a:xfrm>
            <a:off x="2286000" y="2819400"/>
            <a:ext cx="1471265" cy="2057982"/>
            <a:chOff x="2286000" y="2819400"/>
            <a:chExt cx="1471265" cy="20579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E2586CD-B22A-08E2-458B-E270EB4D33E7}"/>
                </a:ext>
              </a:extLst>
            </p:cNvPr>
            <p:cNvGrpSpPr/>
            <p:nvPr/>
          </p:nvGrpSpPr>
          <p:grpSpPr>
            <a:xfrm>
              <a:off x="2286000" y="2819400"/>
              <a:ext cx="1471265" cy="413266"/>
              <a:chOff x="2286000" y="2819400"/>
              <a:chExt cx="1471265" cy="413266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238588B-6F32-522B-4B4D-742F0FFEAD15}"/>
                  </a:ext>
                </a:extLst>
              </p:cNvPr>
              <p:cNvSpPr/>
              <p:nvPr/>
            </p:nvSpPr>
            <p:spPr>
              <a:xfrm>
                <a:off x="2286000" y="2819400"/>
                <a:ext cx="228600" cy="228600"/>
              </a:xfrm>
              <a:prstGeom prst="ellipse">
                <a:avLst/>
              </a:prstGeom>
              <a:solidFill>
                <a:srgbClr val="FF3300">
                  <a:alpha val="2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0E0143-0BEF-41F6-2201-0369BE73AD63}"/>
                  </a:ext>
                </a:extLst>
              </p:cNvPr>
              <p:cNvSpPr txBox="1"/>
              <p:nvPr/>
            </p:nvSpPr>
            <p:spPr>
              <a:xfrm>
                <a:off x="2589958" y="2863334"/>
                <a:ext cx="1167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5x speedup</a:t>
                </a:r>
              </a:p>
            </p:txBody>
          </p: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63082B0-3134-3CFE-43EF-95720AC8749A}"/>
                </a:ext>
              </a:extLst>
            </p:cNvPr>
            <p:cNvSpPr/>
            <p:nvPr/>
          </p:nvSpPr>
          <p:spPr>
            <a:xfrm>
              <a:off x="2286000" y="4648782"/>
              <a:ext cx="228600" cy="228600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F0F001-C794-654A-A24E-0FE4EB3A0B10}"/>
              </a:ext>
            </a:extLst>
          </p:cNvPr>
          <p:cNvGrpSpPr/>
          <p:nvPr/>
        </p:nvGrpSpPr>
        <p:grpSpPr>
          <a:xfrm>
            <a:off x="4443412" y="1415534"/>
            <a:ext cx="1395907" cy="413266"/>
            <a:chOff x="4443412" y="1415534"/>
            <a:chExt cx="1395907" cy="41326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6763CC-7169-90C3-4041-A11B805C885A}"/>
                </a:ext>
              </a:extLst>
            </p:cNvPr>
            <p:cNvSpPr/>
            <p:nvPr/>
          </p:nvSpPr>
          <p:spPr>
            <a:xfrm>
              <a:off x="4443412" y="1600200"/>
              <a:ext cx="228600" cy="228600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48B5D5-01E3-730D-E88C-F629A953A914}"/>
                </a:ext>
              </a:extLst>
            </p:cNvPr>
            <p:cNvSpPr txBox="1"/>
            <p:nvPr/>
          </p:nvSpPr>
          <p:spPr>
            <a:xfrm>
              <a:off x="4672012" y="1415534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8x speedup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CAC52A1-7B44-1ACA-6946-7B0E747325E4}"/>
              </a:ext>
            </a:extLst>
          </p:cNvPr>
          <p:cNvGrpSpPr/>
          <p:nvPr/>
        </p:nvGrpSpPr>
        <p:grpSpPr>
          <a:xfrm>
            <a:off x="4443412" y="4847908"/>
            <a:ext cx="1372095" cy="466855"/>
            <a:chOff x="7678627" y="4852736"/>
            <a:chExt cx="1372095" cy="466855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7134121-C995-64D5-6F1C-8E3B99BC7A7D}"/>
                </a:ext>
              </a:extLst>
            </p:cNvPr>
            <p:cNvSpPr/>
            <p:nvPr/>
          </p:nvSpPr>
          <p:spPr>
            <a:xfrm>
              <a:off x="7678627" y="4852736"/>
              <a:ext cx="228600" cy="228600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96539D-650B-1819-AC47-89BD82B813E5}"/>
                </a:ext>
              </a:extLst>
            </p:cNvPr>
            <p:cNvSpPr txBox="1"/>
            <p:nvPr/>
          </p:nvSpPr>
          <p:spPr>
            <a:xfrm>
              <a:off x="7883415" y="4950259"/>
              <a:ext cx="1167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0.0292 sec.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504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483EE-F738-0ABB-D034-20D3C3FE4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05" y="766140"/>
            <a:ext cx="8591550" cy="596912"/>
          </a:xfrm>
        </p:spPr>
        <p:txBody>
          <a:bodyPr>
            <a:normAutofit fontScale="90000"/>
          </a:bodyPr>
          <a:lstStyle/>
          <a:p>
            <a:r>
              <a:rPr lang="en-US" dirty="0"/>
              <a:t>Sequential Carve Steps</a:t>
            </a:r>
            <a:br>
              <a:rPr lang="en-US" dirty="0"/>
            </a:br>
            <a:r>
              <a:rPr lang="en-US" sz="3100" dirty="0"/>
              <a:t>Note: majority of voxels are removed after the first step</a:t>
            </a:r>
          </a:p>
        </p:txBody>
      </p:sp>
      <p:pic>
        <p:nvPicPr>
          <p:cNvPr id="4104" name="Picture 10">
            <a:extLst>
              <a:ext uri="{FF2B5EF4-FFF2-40B4-BE49-F238E27FC236}">
                <a16:creationId xmlns:a16="http://schemas.microsoft.com/office/drawing/2014/main" id="{BE194D35-BFAF-7413-71F7-A820BEE48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87" y="1419513"/>
            <a:ext cx="1447800" cy="200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9">
            <a:extLst>
              <a:ext uri="{FF2B5EF4-FFF2-40B4-BE49-F238E27FC236}">
                <a16:creationId xmlns:a16="http://schemas.microsoft.com/office/drawing/2014/main" id="{62BC2F50-9193-2BFD-E0AE-A7FD38010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575" y="1425323"/>
            <a:ext cx="1447799" cy="200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8">
            <a:extLst>
              <a:ext uri="{FF2B5EF4-FFF2-40B4-BE49-F238E27FC236}">
                <a16:creationId xmlns:a16="http://schemas.microsoft.com/office/drawing/2014/main" id="{47D555C8-5B7B-CF79-FDB7-C4B61F19E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681" y="1434115"/>
            <a:ext cx="1447798" cy="200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7">
            <a:extLst>
              <a:ext uri="{FF2B5EF4-FFF2-40B4-BE49-F238E27FC236}">
                <a16:creationId xmlns:a16="http://schemas.microsoft.com/office/drawing/2014/main" id="{EE921F4F-9FB3-0A2B-E486-95E77582C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897" y="1425326"/>
            <a:ext cx="1447797" cy="2003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6">
            <a:extLst>
              <a:ext uri="{FF2B5EF4-FFF2-40B4-BE49-F238E27FC236}">
                <a16:creationId xmlns:a16="http://schemas.microsoft.com/office/drawing/2014/main" id="{4203AC5C-FFFD-4E2D-9F1D-5405F7843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112" y="1414777"/>
            <a:ext cx="1444557" cy="199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5">
            <a:extLst>
              <a:ext uri="{FF2B5EF4-FFF2-40B4-BE49-F238E27FC236}">
                <a16:creationId xmlns:a16="http://schemas.microsoft.com/office/drawing/2014/main" id="{CBF9CF91-4E63-E4F1-221B-FDF09BAE9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87" y="3840054"/>
            <a:ext cx="1475884" cy="204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4">
            <a:extLst>
              <a:ext uri="{FF2B5EF4-FFF2-40B4-BE49-F238E27FC236}">
                <a16:creationId xmlns:a16="http://schemas.microsoft.com/office/drawing/2014/main" id="{2216AB94-840C-4FD4-8127-1FA721D52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575" y="3863988"/>
            <a:ext cx="1447799" cy="200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3">
            <a:extLst>
              <a:ext uri="{FF2B5EF4-FFF2-40B4-BE49-F238E27FC236}">
                <a16:creationId xmlns:a16="http://schemas.microsoft.com/office/drawing/2014/main" id="{A5F6275A-A517-A31B-B48F-F94746B63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681" y="3863988"/>
            <a:ext cx="1447798" cy="200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9">
            <a:extLst>
              <a:ext uri="{FF2B5EF4-FFF2-40B4-BE49-F238E27FC236}">
                <a16:creationId xmlns:a16="http://schemas.microsoft.com/office/drawing/2014/main" id="{8E70689B-8111-9439-163D-4DFC846EF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35E98781-91C3-740D-0FB4-C11AF0A23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70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038AB562-BCE3-AD78-DDBF-4682ACD69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82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ADC3D317-5737-B59B-AF5E-6FCC2A7B0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95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DFC76708-D45A-5831-E6EB-828F46201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890" y="3434810"/>
            <a:ext cx="747832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(0)                                               (1)                                                  (2)                                                 (3)                                                (4)</a:t>
            </a: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4ADBF8B1-C831-8C01-C8F8-6DA47386D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99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5">
            <a:extLst>
              <a:ext uri="{FF2B5EF4-FFF2-40B4-BE49-F238E27FC236}">
                <a16:creationId xmlns:a16="http://schemas.microsoft.com/office/drawing/2014/main" id="{6004EE22-4765-91DF-A565-DD17F0646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0041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C5EDE274-F0BC-615C-82DD-BEA5F2397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7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(4)                    (5)                 (6)              (7 and 8)</a:t>
            </a:r>
            <a:endParaRPr kumimoji="0" lang="en-US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Figure 5. Space carving with masks 0, 1, 2, 3, 4, 5, 6, and 7/8.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6D7111-85CD-9BA2-CFF0-E4869619A9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897" y="3863988"/>
            <a:ext cx="3191772" cy="233895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3">
            <a:extLst>
              <a:ext uri="{FF2B5EF4-FFF2-40B4-BE49-F238E27FC236}">
                <a16:creationId xmlns:a16="http://schemas.microsoft.com/office/drawing/2014/main" id="{9A89F23D-3C4B-E041-6FB6-3008A6BCE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192" y="5955084"/>
            <a:ext cx="465223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  (5)                                               (6)                                                  (7+8)            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920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C3911-20D7-66E2-E511-F7B1D39C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Check Target </a:t>
            </a:r>
            <a:r>
              <a:rPr lang="en-US" dirty="0"/>
              <a:t>Space Carving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E5EA0-E772-F8C7-48E7-1B5A6802CD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8042" y="1676400"/>
            <a:ext cx="8703558" cy="4556760"/>
          </a:xfrm>
        </p:spPr>
        <p:txBody>
          <a:bodyPr>
            <a:normAutofit/>
          </a:bodyPr>
          <a:lstStyle/>
          <a:p>
            <a:pPr marL="512064" indent="-514350">
              <a:buFont typeface="+mj-lt"/>
              <a:buAutoNum type="arabicPeriod"/>
            </a:pPr>
            <a:r>
              <a:rPr lang="en-US" sz="2800" dirty="0"/>
              <a:t>Initialize the voxels V to be a volume containing the true object. We just use a simple 3-D 100 x 100 x 100 voxel grid with all voxels initially set to 1.</a:t>
            </a:r>
          </a:p>
          <a:p>
            <a:pPr marL="512064" indent="-514350">
              <a:buFont typeface="+mj-lt"/>
              <a:buAutoNum type="arabicPeriod"/>
            </a:pPr>
            <a:r>
              <a:rPr lang="en-US" sz="2800" dirty="0"/>
              <a:t>For each binary mask (</a:t>
            </a:r>
            <a:r>
              <a:rPr lang="en-US" sz="2800" b="1" dirty="0"/>
              <a:t>in parallel</a:t>
            </a:r>
            <a:r>
              <a:rPr lang="en-US" sz="2800" dirty="0"/>
              <a:t>):</a:t>
            </a:r>
          </a:p>
          <a:p>
            <a:pPr marL="170752" lvl="1" indent="0">
              <a:buNone/>
            </a:pPr>
            <a:r>
              <a:rPr lang="en-US" dirty="0"/>
              <a:t>	For each voxel v ϵ V: </a:t>
            </a:r>
            <a:r>
              <a:rPr lang="en-US" b="1" dirty="0"/>
              <a:t>if v == 1: // still hasn’t been carved</a:t>
            </a:r>
          </a:p>
          <a:p>
            <a:pPr marL="0" indent="0">
              <a:buNone/>
            </a:pPr>
            <a:r>
              <a:rPr lang="en-US" sz="2800" dirty="0"/>
              <a:t>	    a. Project v onto the mask to 2-D mask point </a:t>
            </a:r>
            <a:r>
              <a:rPr lang="en-US" sz="2800" dirty="0">
                <a:latin typeface="Grotesque" panose="020B0504020202020204" pitchFamily="34" charset="0"/>
              </a:rPr>
              <a:t></a:t>
            </a:r>
            <a:r>
              <a:rPr lang="en-US" sz="2800" baseline="-25000" dirty="0"/>
              <a:t>v</a:t>
            </a:r>
          </a:p>
          <a:p>
            <a:pPr marL="0" indent="0">
              <a:buNone/>
            </a:pPr>
            <a:r>
              <a:rPr lang="en-US" sz="2800" dirty="0"/>
              <a:t>	    b. If </a:t>
            </a:r>
            <a:r>
              <a:rPr lang="en-US" sz="2800" dirty="0">
                <a:latin typeface="Grotesque" panose="020B0504020202020204" pitchFamily="34" charset="0"/>
              </a:rPr>
              <a:t></a:t>
            </a:r>
            <a:r>
              <a:rPr lang="en-US" sz="2800" baseline="-25000" dirty="0"/>
              <a:t>v</a:t>
            </a:r>
            <a:r>
              <a:rPr lang="en-US" sz="2800" dirty="0"/>
              <a:t> is non-photo-consistent, set v=0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664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C3911-20D7-66E2-E511-F7B1D39C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PreProcess</a:t>
            </a:r>
            <a:r>
              <a:rPr lang="en-US" b="1" dirty="0"/>
              <a:t> + Check Target </a:t>
            </a:r>
            <a:r>
              <a:rPr lang="en-US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E5EA0-E772-F8C7-48E7-1B5A6802CD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8042" y="1676400"/>
            <a:ext cx="8703558" cy="4556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1.   Initialize the voxels V.</a:t>
            </a:r>
          </a:p>
          <a:p>
            <a:pPr marL="0" indent="0">
              <a:buNone/>
            </a:pPr>
            <a:r>
              <a:rPr lang="en-US" sz="2800" dirty="0"/>
              <a:t>2.   For </a:t>
            </a:r>
            <a:r>
              <a:rPr lang="en-US" sz="2800" b="1" dirty="0"/>
              <a:t>one mask</a:t>
            </a:r>
            <a:r>
              <a:rPr lang="en-US" sz="2800" dirty="0"/>
              <a:t>: // </a:t>
            </a:r>
            <a:r>
              <a:rPr lang="en-US" sz="2800" b="1" dirty="0"/>
              <a:t>preprocess</a:t>
            </a:r>
          </a:p>
          <a:p>
            <a:pPr marL="170752" lvl="1" indent="0">
              <a:buNone/>
            </a:pPr>
            <a:r>
              <a:rPr lang="en-US" dirty="0"/>
              <a:t>	For each voxel v ϵ V:  </a:t>
            </a:r>
            <a:r>
              <a:rPr lang="en-US" b="1" dirty="0"/>
              <a:t>// no need to check if v == 1</a:t>
            </a:r>
          </a:p>
          <a:p>
            <a:pPr marL="0" indent="0">
              <a:buNone/>
            </a:pPr>
            <a:r>
              <a:rPr lang="en-US" sz="2800" dirty="0"/>
              <a:t>	    a. Project v onto the mask to 2-D mask point </a:t>
            </a:r>
            <a:r>
              <a:rPr lang="en-US" sz="2800" dirty="0">
                <a:latin typeface="Grotesque" panose="020B0504020202020204" pitchFamily="34" charset="0"/>
              </a:rPr>
              <a:t></a:t>
            </a:r>
            <a:r>
              <a:rPr lang="en-US" sz="2800" baseline="-25000" dirty="0"/>
              <a:t>v</a:t>
            </a:r>
          </a:p>
          <a:p>
            <a:pPr marL="0" indent="0">
              <a:buNone/>
            </a:pPr>
            <a:r>
              <a:rPr lang="en-US" sz="2800" dirty="0"/>
              <a:t>	    b. If </a:t>
            </a:r>
            <a:r>
              <a:rPr lang="en-US" sz="2800" dirty="0">
                <a:latin typeface="Grotesque" panose="020B0504020202020204" pitchFamily="34" charset="0"/>
              </a:rPr>
              <a:t></a:t>
            </a:r>
            <a:r>
              <a:rPr lang="en-US" sz="2800" baseline="-25000" dirty="0"/>
              <a:t>v</a:t>
            </a:r>
            <a:r>
              <a:rPr lang="en-US" sz="2800" dirty="0"/>
              <a:t> is non-photo-consistent, set v=0</a:t>
            </a:r>
          </a:p>
          <a:p>
            <a:pPr marL="0" indent="0">
              <a:buNone/>
            </a:pPr>
            <a:r>
              <a:rPr lang="en-US" sz="2800" dirty="0"/>
              <a:t>3.   For each remaining binary mask (</a:t>
            </a:r>
            <a:r>
              <a:rPr lang="en-US" sz="2800" b="1" dirty="0"/>
              <a:t>in parallel</a:t>
            </a:r>
            <a:r>
              <a:rPr lang="en-US" sz="2800" dirty="0"/>
              <a:t>):</a:t>
            </a:r>
          </a:p>
          <a:p>
            <a:pPr marL="170752" lvl="1" indent="0">
              <a:buNone/>
            </a:pPr>
            <a:r>
              <a:rPr lang="en-US" dirty="0"/>
              <a:t>	For each voxel v ϵ V: </a:t>
            </a:r>
            <a:r>
              <a:rPr lang="en-US" b="1" dirty="0"/>
              <a:t>if v ==1:</a:t>
            </a:r>
          </a:p>
          <a:p>
            <a:pPr marL="0" indent="0">
              <a:buNone/>
            </a:pPr>
            <a:r>
              <a:rPr lang="en-US" sz="2800" dirty="0"/>
              <a:t>	    a. Project v onto the mask to 2-D mask point </a:t>
            </a:r>
            <a:r>
              <a:rPr lang="en-US" sz="2800" dirty="0">
                <a:latin typeface="Grotesque" panose="020B0504020202020204" pitchFamily="34" charset="0"/>
              </a:rPr>
              <a:t></a:t>
            </a:r>
            <a:r>
              <a:rPr lang="en-US" sz="2800" baseline="-25000" dirty="0"/>
              <a:t>v</a:t>
            </a:r>
          </a:p>
          <a:p>
            <a:pPr marL="0" indent="0">
              <a:buNone/>
            </a:pPr>
            <a:r>
              <a:rPr lang="en-US" sz="2800" dirty="0"/>
              <a:t>	    b. If </a:t>
            </a:r>
            <a:r>
              <a:rPr lang="en-US" sz="2800" dirty="0">
                <a:latin typeface="Grotesque" panose="020B0504020202020204" pitchFamily="34" charset="0"/>
              </a:rPr>
              <a:t></a:t>
            </a:r>
            <a:r>
              <a:rPr lang="en-US" sz="2800" baseline="-25000" dirty="0"/>
              <a:t>v</a:t>
            </a:r>
            <a:r>
              <a:rPr lang="en-US" sz="2800" dirty="0"/>
              <a:t> is non-photo-consistent, set v=0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2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9A572-086E-94B2-58FF-7CCF6E7B2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762000"/>
          </a:xfrm>
        </p:spPr>
        <p:txBody>
          <a:bodyPr/>
          <a:lstStyle/>
          <a:p>
            <a:r>
              <a:rPr lang="en-US" dirty="0"/>
              <a:t>High-Throughput Phenotyping at K-State</a:t>
            </a:r>
          </a:p>
        </p:txBody>
      </p:sp>
      <p:pic>
        <p:nvPicPr>
          <p:cNvPr id="4" name="Picture 2" descr="http://www.k-state.edu/media/images/jan16/phenotyper.jpeg">
            <a:extLst>
              <a:ext uri="{FF2B5EF4-FFF2-40B4-BE49-F238E27FC236}">
                <a16:creationId xmlns:a16="http://schemas.microsoft.com/office/drawing/2014/main" id="{44DB7168-CF4A-A5EE-62BA-2EDA0C340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72" y="1176265"/>
            <a:ext cx="7523855" cy="545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78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606B3D-572C-472A-0B1F-6F6BE7C8F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386"/>
            <a:ext cx="9144000" cy="55470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DEEF911-F8AF-9981-0C08-C8A566F77565}"/>
              </a:ext>
            </a:extLst>
          </p:cNvPr>
          <p:cNvSpPr txBox="1">
            <a:spLocks/>
          </p:cNvSpPr>
          <p:nvPr/>
        </p:nvSpPr>
        <p:spPr>
          <a:xfrm>
            <a:off x="276225" y="228601"/>
            <a:ext cx="859155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/>
          </a:bodyPr>
          <a:lstStyle>
            <a:lvl1pPr algn="l" defTabSz="914400" rtl="0" eaLnBrk="1" latinLnBrk="0" hangingPunct="1">
              <a:spcBef>
                <a:spcPts val="400"/>
              </a:spcBef>
              <a:buNone/>
              <a:defRPr sz="4000" b="0" kern="1200" cap="none" spc="0" baseline="0">
                <a:solidFill>
                  <a:schemeClr val="tx2"/>
                </a:solidFill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dirty="0"/>
              <a:t>Compare the Three Space Carving Algorithms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D8A769-9B83-08B8-988C-8767955CDE8B}"/>
              </a:ext>
            </a:extLst>
          </p:cNvPr>
          <p:cNvGrpSpPr/>
          <p:nvPr/>
        </p:nvGrpSpPr>
        <p:grpSpPr>
          <a:xfrm>
            <a:off x="609600" y="1828800"/>
            <a:ext cx="1184311" cy="369332"/>
            <a:chOff x="1371600" y="2055684"/>
            <a:chExt cx="1184311" cy="36933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55EA04F-49AC-01CB-88DD-754F5005BEEC}"/>
                </a:ext>
              </a:extLst>
            </p:cNvPr>
            <p:cNvSpPr/>
            <p:nvPr/>
          </p:nvSpPr>
          <p:spPr>
            <a:xfrm>
              <a:off x="1371600" y="2126050"/>
              <a:ext cx="228600" cy="228600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0E00EE-F17B-1DCF-D66D-5FD6A26E700F}"/>
                </a:ext>
              </a:extLst>
            </p:cNvPr>
            <p:cNvSpPr txBox="1"/>
            <p:nvPr/>
          </p:nvSpPr>
          <p:spPr>
            <a:xfrm>
              <a:off x="1600200" y="2055684"/>
              <a:ext cx="955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0.23 sec.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BF0BFCC-3E99-5E13-F63A-CA1BC45834D2}"/>
              </a:ext>
            </a:extLst>
          </p:cNvPr>
          <p:cNvGrpSpPr/>
          <p:nvPr/>
        </p:nvGrpSpPr>
        <p:grpSpPr>
          <a:xfrm>
            <a:off x="614468" y="5334000"/>
            <a:ext cx="1184311" cy="369332"/>
            <a:chOff x="1371600" y="2055684"/>
            <a:chExt cx="1184311" cy="36933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8BCB749-0682-E7DA-BC75-C6CD141A4DAF}"/>
                </a:ext>
              </a:extLst>
            </p:cNvPr>
            <p:cNvSpPr/>
            <p:nvPr/>
          </p:nvSpPr>
          <p:spPr>
            <a:xfrm>
              <a:off x="1371600" y="2126050"/>
              <a:ext cx="228600" cy="228600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2A64E7-C131-14CB-9C2F-3BB5D6B3002E}"/>
                </a:ext>
              </a:extLst>
            </p:cNvPr>
            <p:cNvSpPr txBox="1"/>
            <p:nvPr/>
          </p:nvSpPr>
          <p:spPr>
            <a:xfrm>
              <a:off x="1600200" y="2055684"/>
              <a:ext cx="955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0.03 sec.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FE812C-4321-B750-1B61-B99C17CF0DEB}"/>
              </a:ext>
            </a:extLst>
          </p:cNvPr>
          <p:cNvGrpSpPr/>
          <p:nvPr/>
        </p:nvGrpSpPr>
        <p:grpSpPr>
          <a:xfrm>
            <a:off x="4572000" y="5406282"/>
            <a:ext cx="466166" cy="369332"/>
            <a:chOff x="1371600" y="2055684"/>
            <a:chExt cx="466166" cy="36933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D4F35B5-9115-A7A6-0307-667FBA1C4A94}"/>
                </a:ext>
              </a:extLst>
            </p:cNvPr>
            <p:cNvSpPr/>
            <p:nvPr/>
          </p:nvSpPr>
          <p:spPr>
            <a:xfrm>
              <a:off x="1371600" y="2126050"/>
              <a:ext cx="228600" cy="228600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17047D-DB1C-5233-354C-1777D2043DF1}"/>
                </a:ext>
              </a:extLst>
            </p:cNvPr>
            <p:cNvSpPr txBox="1"/>
            <p:nvPr/>
          </p:nvSpPr>
          <p:spPr>
            <a:xfrm>
              <a:off x="1600200" y="2055684"/>
              <a:ext cx="237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96322E-617C-AC75-F59F-3B53D8913380}"/>
              </a:ext>
            </a:extLst>
          </p:cNvPr>
          <p:cNvGrpSpPr/>
          <p:nvPr/>
        </p:nvGrpSpPr>
        <p:grpSpPr>
          <a:xfrm>
            <a:off x="5038166" y="4859213"/>
            <a:ext cx="466166" cy="369332"/>
            <a:chOff x="1371600" y="2055684"/>
            <a:chExt cx="466166" cy="36933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9504E40-CF17-429A-184E-67CA0FF8CDDC}"/>
                </a:ext>
              </a:extLst>
            </p:cNvPr>
            <p:cNvSpPr/>
            <p:nvPr/>
          </p:nvSpPr>
          <p:spPr>
            <a:xfrm>
              <a:off x="1371600" y="2126050"/>
              <a:ext cx="228600" cy="228600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2C3BCD-B1BD-A4D5-E625-AB31ABB6E62A}"/>
                </a:ext>
              </a:extLst>
            </p:cNvPr>
            <p:cNvSpPr txBox="1"/>
            <p:nvPr/>
          </p:nvSpPr>
          <p:spPr>
            <a:xfrm>
              <a:off x="1600200" y="2055684"/>
              <a:ext cx="237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578586-0A65-28DD-6FFA-3587041C0907}"/>
              </a:ext>
            </a:extLst>
          </p:cNvPr>
          <p:cNvGrpSpPr/>
          <p:nvPr/>
        </p:nvGrpSpPr>
        <p:grpSpPr>
          <a:xfrm>
            <a:off x="4572000" y="5758933"/>
            <a:ext cx="466166" cy="369332"/>
            <a:chOff x="1371600" y="2055684"/>
            <a:chExt cx="466166" cy="3693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A707580-CD89-7B92-82D4-D5B30CF5948E}"/>
                </a:ext>
              </a:extLst>
            </p:cNvPr>
            <p:cNvSpPr/>
            <p:nvPr/>
          </p:nvSpPr>
          <p:spPr>
            <a:xfrm>
              <a:off x="1371600" y="2126050"/>
              <a:ext cx="228600" cy="228600"/>
            </a:xfrm>
            <a:prstGeom prst="ellipse">
              <a:avLst/>
            </a:prstGeom>
            <a:solidFill>
              <a:srgbClr val="FF3300">
                <a:alpha val="2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308E09B-E2EA-DF0C-3C31-C129B7E9DB04}"/>
                </a:ext>
              </a:extLst>
            </p:cNvPr>
            <p:cNvSpPr txBox="1"/>
            <p:nvPr/>
          </p:nvSpPr>
          <p:spPr>
            <a:xfrm>
              <a:off x="1600200" y="2055684"/>
              <a:ext cx="237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592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B9EC-D310-4E3C-7BAF-AA29B454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652462"/>
          </a:xfrm>
        </p:spPr>
        <p:txBody>
          <a:bodyPr>
            <a:normAutofit fontScale="90000"/>
          </a:bodyPr>
          <a:lstStyle/>
          <a:p>
            <a:r>
              <a:rPr lang="en-US" dirty="0"/>
              <a:t>Performance on Dell Latitude 7480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818703-224A-3E11-B56B-7A0D7312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881063"/>
            <a:ext cx="5410200" cy="57202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0DE0B2-E8E9-C0CF-BE49-772F7B49A3E5}"/>
              </a:ext>
            </a:extLst>
          </p:cNvPr>
          <p:cNvCxnSpPr>
            <a:cxnSpLocks/>
          </p:cNvCxnSpPr>
          <p:nvPr/>
        </p:nvCxnSpPr>
        <p:spPr>
          <a:xfrm flipV="1">
            <a:off x="5431536" y="3977640"/>
            <a:ext cx="0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21EFED-D29D-AB12-7BEB-8E5EF280FE56}"/>
              </a:ext>
            </a:extLst>
          </p:cNvPr>
          <p:cNvCxnSpPr>
            <a:cxnSpLocks/>
          </p:cNvCxnSpPr>
          <p:nvPr/>
        </p:nvCxnSpPr>
        <p:spPr>
          <a:xfrm flipV="1">
            <a:off x="6227064" y="2971800"/>
            <a:ext cx="0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C7AA7A-817D-CBEC-E337-2DC5E95F1694}"/>
              </a:ext>
            </a:extLst>
          </p:cNvPr>
          <p:cNvCxnSpPr>
            <a:cxnSpLocks/>
          </p:cNvCxnSpPr>
          <p:nvPr/>
        </p:nvCxnSpPr>
        <p:spPr>
          <a:xfrm flipV="1">
            <a:off x="6675120" y="3986784"/>
            <a:ext cx="0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313D31-3578-CD37-8B44-4E701CF3BD71}"/>
              </a:ext>
            </a:extLst>
          </p:cNvPr>
          <p:cNvCxnSpPr>
            <a:cxnSpLocks/>
          </p:cNvCxnSpPr>
          <p:nvPr/>
        </p:nvCxnSpPr>
        <p:spPr>
          <a:xfrm flipV="1">
            <a:off x="3182112" y="1609344"/>
            <a:ext cx="0" cy="2286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574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3000" dirty="0"/>
              <a:t>Multi-threaded space carving with modest adjustments can be used to effectively speed up carving process:</a:t>
            </a:r>
          </a:p>
          <a:p>
            <a:pPr lvl="1"/>
            <a:r>
              <a:rPr lang="en-US" sz="2400" dirty="0"/>
              <a:t>Even on modest hardware: over 0.584 sec to 0.0415 sec (</a:t>
            </a:r>
            <a:r>
              <a:rPr lang="en-US" sz="2400" b="1" dirty="0"/>
              <a:t>14x faster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On Dell G16: 0.23 sec to 0.0111 sec (</a:t>
            </a:r>
            <a:r>
              <a:rPr lang="en-US" sz="2400" b="1" dirty="0"/>
              <a:t>21x faster</a:t>
            </a:r>
            <a:r>
              <a:rPr lang="en-US" sz="2400" dirty="0"/>
              <a:t>)</a:t>
            </a:r>
          </a:p>
          <a:p>
            <a:r>
              <a:rPr lang="en-US" sz="3000" dirty="0"/>
              <a:t>Algorithms and experimental data are readily available on GitHub.</a:t>
            </a:r>
          </a:p>
          <a:p>
            <a:r>
              <a:rPr lang="en-US" sz="3000" dirty="0"/>
              <a:t>Future plans include testing with more grid elements, using GPUs, and speeding up the other parts of the system.</a:t>
            </a:r>
          </a:p>
          <a:p>
            <a:r>
              <a:rPr lang="en-US" sz="3000" dirty="0"/>
              <a:t>For </a:t>
            </a:r>
            <a:r>
              <a:rPr lang="en-US" sz="3000" dirty="0" err="1"/>
              <a:t>phenoApps</a:t>
            </a:r>
            <a:r>
              <a:rPr lang="en-US" sz="3000" dirty="0"/>
              <a:t>: </a:t>
            </a:r>
            <a:r>
              <a:rPr lang="en-US" sz="3000" u="sng" dirty="0"/>
              <a:t>https://www.phenoapps.org/ </a:t>
            </a:r>
          </a:p>
        </p:txBody>
      </p:sp>
    </p:spTree>
    <p:extLst>
      <p:ext uri="{BB962C8B-B14F-4D97-AF65-F5344CB8AC3E}">
        <p14:creationId xmlns:p14="http://schemas.microsoft.com/office/powerpoint/2010/main" val="1236534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FD67-4D2F-5204-59D5-BA2D385B0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76200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5E84E-E4CE-35F3-BCE4-FB8F89E5C2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6975" y="1037396"/>
            <a:ext cx="8595360" cy="4556760"/>
          </a:xfrm>
        </p:spPr>
        <p:txBody>
          <a:bodyPr>
            <a:normAutofit/>
          </a:bodyPr>
          <a:lstStyle/>
          <a:p>
            <a:r>
              <a:rPr lang="en-US" sz="2800" dirty="0"/>
              <a:t>Typical wheat seed with crease </a:t>
            </a:r>
            <a:r>
              <a:rPr lang="en-US" sz="2800" dirty="0">
                <a:sym typeface="Wingdings" panose="05000000000000000000" pitchFamily="2" charset="2"/>
              </a:rPr>
              <a:t> 3-d model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E4694-8A19-B91E-CF40-ED92C3B472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39742"/>
            <a:ext cx="1330307" cy="974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3752CE-074B-7C73-42F7-2D711E56E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539742"/>
            <a:ext cx="2045080" cy="9748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3CF61E-CDE0-5440-5247-2AEEEBE99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2801089"/>
            <a:ext cx="7696200" cy="405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3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4D67-DD7E-AEC9-E1BF-AD2FDDD84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838200"/>
          </a:xfrm>
        </p:spPr>
        <p:txBody>
          <a:bodyPr/>
          <a:lstStyle/>
          <a:p>
            <a:r>
              <a:rPr lang="en-US" dirty="0"/>
              <a:t>Harvest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B99F5-8496-DE10-8A3E-241CB9E63C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422978-D980-4772-5567-7F7139C54B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1066801"/>
            <a:ext cx="1042780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4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2249-68BC-52C8-6D9F-47A3CE4C9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762000"/>
          </a:xfrm>
        </p:spPr>
        <p:txBody>
          <a:bodyPr/>
          <a:lstStyle/>
          <a:p>
            <a:r>
              <a:rPr lang="en-US" dirty="0"/>
              <a:t>Lower Cost, Lower Throughput Phenotyping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51BF6-3F49-051D-C10A-78848A6FBF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kswheat.com/sites/default/files/styles/maximum/public/118260_web.jpg?itok=-0n3tqgY">
            <a:extLst>
              <a:ext uri="{FF2B5EF4-FFF2-40B4-BE49-F238E27FC236}">
                <a16:creationId xmlns:a16="http://schemas.microsoft.com/office/drawing/2014/main" id="{9E48ABB5-9CC8-73DC-0494-1F7CBBED4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168" y="1417638"/>
            <a:ext cx="6444618" cy="483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18031BC-12DF-F691-B5A9-9B29B8A64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7313"/>
            <a:ext cx="10178417" cy="489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234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Seed Volume + Density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88042" y="1676400"/>
            <a:ext cx="8779758" cy="4556760"/>
          </a:xfrm>
        </p:spPr>
        <p:txBody>
          <a:bodyPr>
            <a:normAutofit fontScale="92500"/>
          </a:bodyPr>
          <a:lstStyle/>
          <a:p>
            <a:r>
              <a:rPr lang="en-US" sz="3000" b="1" dirty="0"/>
              <a:t>Challenges in computing seed volume</a:t>
            </a:r>
          </a:p>
          <a:p>
            <a:pPr lvl="1"/>
            <a:r>
              <a:rPr lang="en-US" dirty="0"/>
              <a:t>Seeds have a variety of shapes; e.g., wheat seeds are generally oblong with a blunt tip and crease</a:t>
            </a:r>
          </a:p>
          <a:p>
            <a:pPr lvl="1"/>
            <a:r>
              <a:rPr lang="en-US" dirty="0"/>
              <a:t>Seeds have a variety of colors which may vary within a seed</a:t>
            </a:r>
          </a:p>
          <a:p>
            <a:pPr lvl="1"/>
            <a:r>
              <a:rPr lang="en-US" dirty="0"/>
              <a:t>Volume measurement w/ liquid displacement may damage the seeds</a:t>
            </a:r>
          </a:p>
          <a:p>
            <a:r>
              <a:rPr lang="en-US" sz="3000" b="1" dirty="0"/>
              <a:t>Computer Vision and Space Carving to Compute Volume</a:t>
            </a:r>
          </a:p>
          <a:p>
            <a:pPr lvl="1"/>
            <a:r>
              <a:rPr lang="en-US" dirty="0"/>
              <a:t>Need sufficient images from different angles</a:t>
            </a:r>
          </a:p>
          <a:p>
            <a:r>
              <a:rPr lang="en-US" sz="3000" b="1" dirty="0"/>
              <a:t>Use Multiple Threads to Speed Up Computation</a:t>
            </a:r>
          </a:p>
          <a:p>
            <a:pPr lvl="1"/>
            <a:r>
              <a:rPr lang="en-US" dirty="0"/>
              <a:t>Allow concurrent threads to carve different masks</a:t>
            </a:r>
          </a:p>
        </p:txBody>
      </p:sp>
      <p:pic>
        <p:nvPicPr>
          <p:cNvPr id="4" name="Picture 17">
            <a:extLst>
              <a:ext uri="{FF2B5EF4-FFF2-40B4-BE49-F238E27FC236}">
                <a16:creationId xmlns:a16="http://schemas.microsoft.com/office/drawing/2014/main" id="{2ECFC759-D281-EA07-7D00-A79CFC1E3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57200"/>
            <a:ext cx="1515666" cy="151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00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48453-D0D9-BF7C-F722-F289BE8E4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838200"/>
          </a:xfrm>
        </p:spPr>
        <p:txBody>
          <a:bodyPr/>
          <a:lstStyle/>
          <a:p>
            <a:r>
              <a:rPr lang="en-US" dirty="0"/>
              <a:t>Hardware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1B9D1-0E79-2255-C145-A27EFA15A0F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4325" y="1150620"/>
            <a:ext cx="8595360" cy="4556760"/>
          </a:xfrm>
        </p:spPr>
        <p:txBody>
          <a:bodyPr>
            <a:normAutofit/>
          </a:bodyPr>
          <a:lstStyle/>
          <a:p>
            <a:pPr marL="342900" marR="0" lvl="0" indent="-342900" algn="just" rtl="0">
              <a:spcBef>
                <a:spcPts val="0"/>
              </a:spcBef>
              <a:buFont typeface="Symbol" panose="05050102010706020507" pitchFamily="18" charset="2"/>
              <a:buChar char=""/>
              <a:tabLst>
                <a:tab pos="182880" algn="l"/>
                <a:tab pos="400050" algn="ctr"/>
                <a:tab pos="3048000" algn="r"/>
                <a:tab pos="3124200" algn="ctr"/>
                <a:tab pos="6248400" algn="r"/>
              </a:tabLst>
            </a:pPr>
            <a:r>
              <a:rPr lang="en-US" sz="2200" b="1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Camera</a:t>
            </a:r>
            <a:r>
              <a:rPr lang="en-US" sz="2200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: Imaging Source </a:t>
            </a:r>
            <a:r>
              <a:rPr lang="x-none" sz="22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DFK 37BUX287</a:t>
            </a:r>
            <a:r>
              <a:rPr lang="en-US" sz="22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or 290</a:t>
            </a:r>
            <a:r>
              <a:rPr lang="x-none" sz="22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2200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industrial camera (720x540 or 1920x1080) with </a:t>
            </a:r>
            <a:r>
              <a:rPr lang="en-US" sz="2200" spc="-5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Fujinon</a:t>
            </a:r>
            <a:r>
              <a:rPr lang="en-US" sz="2200" spc="-5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Lens</a:t>
            </a:r>
            <a:endParaRPr lang="en-US" sz="2200" b="1" spc="-5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marR="0" lvl="0" indent="-342900" algn="just" rtl="0">
              <a:spcBef>
                <a:spcPts val="0"/>
              </a:spcBef>
              <a:buFont typeface="Symbol" panose="05050102010706020507" pitchFamily="18" charset="2"/>
              <a:buChar char=""/>
              <a:tabLst>
                <a:tab pos="182880" algn="l"/>
                <a:tab pos="400050" algn="ctr"/>
                <a:tab pos="3048000" algn="r"/>
                <a:tab pos="3124200" algn="ctr"/>
                <a:tab pos="6248400" algn="r"/>
              </a:tabLst>
            </a:pPr>
            <a:r>
              <a:rPr lang="en-US" sz="2200" b="1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Stepper Motor: </a:t>
            </a:r>
            <a:r>
              <a:rPr lang="en-US" sz="2200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NEMA23 controlled using Arduino UNO R3 and Synthetos </a:t>
            </a:r>
            <a:r>
              <a:rPr lang="en-US" sz="2200" spc="-5" dirty="0" err="1">
                <a:latin typeface="Times New Roman" panose="02020603050405020304" pitchFamily="18" charset="0"/>
                <a:ea typeface="SimSun" panose="02010600030101010101" pitchFamily="2" charset="-122"/>
              </a:rPr>
              <a:t>gSheild</a:t>
            </a:r>
            <a:r>
              <a:rPr lang="en-US" sz="2200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 Stepper Controller with </a:t>
            </a:r>
            <a:r>
              <a:rPr lang="en-US" sz="2200" spc="-5" dirty="0" err="1">
                <a:latin typeface="Times New Roman" panose="02020603050405020304" pitchFamily="18" charset="0"/>
                <a:ea typeface="SimSun" panose="02010600030101010101" pitchFamily="2" charset="-122"/>
              </a:rPr>
              <a:t>microstepping</a:t>
            </a:r>
            <a:r>
              <a:rPr lang="en-US" sz="2200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 for accurate (e.g., 10-degree) rotations between images</a:t>
            </a:r>
          </a:p>
          <a:p>
            <a:pPr marL="342900" marR="0" lvl="0" indent="-342900" algn="just" rtl="0">
              <a:spcBef>
                <a:spcPts val="0"/>
              </a:spcBef>
              <a:buFont typeface="Symbol" panose="05050102010706020507" pitchFamily="18" charset="2"/>
              <a:buChar char=""/>
              <a:tabLst>
                <a:tab pos="182880" algn="l"/>
                <a:tab pos="400050" algn="ctr"/>
                <a:tab pos="3048000" algn="r"/>
                <a:tab pos="3124200" algn="ctr"/>
                <a:tab pos="6248400" algn="r"/>
              </a:tabLst>
            </a:pPr>
            <a:r>
              <a:rPr lang="en-US" sz="2200" b="1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Seed Holder: </a:t>
            </a:r>
            <a:r>
              <a:rPr lang="en-US" sz="2200" spc="-5" dirty="0">
                <a:latin typeface="Times New Roman" panose="02020603050405020304" pitchFamily="18" charset="0"/>
                <a:ea typeface="SimSun" panose="02010600030101010101" pitchFamily="2" charset="-122"/>
              </a:rPr>
              <a:t>3-D printed seed holder</a:t>
            </a:r>
            <a:endParaRPr lang="en-US" sz="2200" b="1" spc="-5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8C26F-4AC7-7EC6-2FE4-2FE3829D3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04" y="3429000"/>
            <a:ext cx="7282192" cy="28171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0138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0741-192A-187F-E82A-630BEF76F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140"/>
            <a:ext cx="8591550" cy="1066801"/>
          </a:xfrm>
        </p:spPr>
        <p:txBody>
          <a:bodyPr/>
          <a:lstStyle/>
          <a:p>
            <a:r>
              <a:rPr lang="en-US" dirty="0"/>
              <a:t>Capture 36 images in just over 1 sec.</a:t>
            </a:r>
          </a:p>
        </p:txBody>
      </p:sp>
      <p:pic>
        <p:nvPicPr>
          <p:cNvPr id="294" name="SeedCapture">
            <a:hlinkClick r:id="" action="ppaction://media"/>
            <a:extLst>
              <a:ext uri="{FF2B5EF4-FFF2-40B4-BE49-F238E27FC236}">
                <a16:creationId xmlns:a16="http://schemas.microsoft.com/office/drawing/2014/main" id="{4CB1EC41-19F8-3DE6-DF74-2393E85D24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1219200"/>
            <a:ext cx="7680188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5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76" fill="hold"/>
                                        <p:tgtEl>
                                          <p:spTgt spid="2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9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4998-07F1-419A-04A0-6A20BCF2E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762000"/>
          </a:xfrm>
        </p:spPr>
        <p:txBody>
          <a:bodyPr/>
          <a:lstStyle/>
          <a:p>
            <a:r>
              <a:rPr lang="en-US" dirty="0"/>
              <a:t>Captured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10EC5-D03B-5254-B329-543E1BE763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15A31-A057-462E-8CFF-097FB27A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348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32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771A4-FE14-7959-9ED6-2161AE403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AF7FA1-20AB-6ED3-0573-5369A5FBAB49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62476" y="1828800"/>
                <a:ext cx="8595360" cy="2971800"/>
              </a:xfrm>
            </p:spPr>
            <p:txBody>
              <a:bodyPr>
                <a:normAutofit fontScale="25000" lnSpcReduction="20000"/>
              </a:bodyPr>
              <a:lstStyle/>
              <a:p>
                <a:pPr marL="342900" marR="0" lvl="0" indent="-342900" algn="just" rtl="0">
                  <a:spcBef>
                    <a:spcPts val="0"/>
                  </a:spcBef>
                  <a:spcAft>
                    <a:spcPts val="1200"/>
                  </a:spcAft>
                  <a:buFont typeface="Symbol" panose="05050102010706020507" pitchFamily="18" charset="2"/>
                  <a:buChar char=""/>
                </a:pPr>
                <a:r>
                  <a:rPr lang="en-US" sz="96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Crop each image </a:t>
                </a:r>
                <a:r>
                  <a:rPr lang="en-US" sz="96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so</a:t>
                </a:r>
                <a:r>
                  <a:rPr lang="en-US" sz="96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 the Region of Interest (</a:t>
                </a:r>
                <a:r>
                  <a:rPr lang="en-US" sz="9600" dirty="0" err="1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RoI</a:t>
                </a:r>
                <a:r>
                  <a:rPr lang="en-US" sz="96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) is at the center.</a:t>
                </a:r>
              </a:p>
              <a:p>
                <a:pPr marL="342900" marR="0" lvl="0" indent="-342900" algn="just">
                  <a:spcBef>
                    <a:spcPts val="0"/>
                  </a:spcBef>
                  <a:spcAft>
                    <a:spcPts val="1200"/>
                  </a:spcAft>
                  <a:buFont typeface="Symbol" panose="05050102010706020507" pitchFamily="18" charset="2"/>
                  <a:buChar char=""/>
                </a:pPr>
                <a:r>
                  <a:rPr lang="en-US" sz="96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Convert from RGB to HSV color space, and color threshold each image.</a:t>
                </a:r>
              </a:p>
              <a:p>
                <a:pPr marL="342900" marR="0" lvl="0" indent="-342900" algn="just">
                  <a:spcBef>
                    <a:spcPts val="0"/>
                  </a:spcBef>
                  <a:spcAft>
                    <a:spcPts val="1200"/>
                  </a:spcAft>
                  <a:buFont typeface="Symbol" panose="05050102010706020507" pitchFamily="18" charset="2"/>
                  <a:buChar char=""/>
                </a:pPr>
                <a:r>
                  <a:rPr lang="en-US" sz="96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Identify image contours using Sobel operator.</a:t>
                </a:r>
              </a:p>
              <a:p>
                <a:pPr marL="342900" marR="0" lvl="0" indent="-342900" algn="just">
                  <a:spcBef>
                    <a:spcPts val="0"/>
                  </a:spcBef>
                  <a:spcAft>
                    <a:spcPts val="1200"/>
                  </a:spcAft>
                  <a:buFont typeface="Symbol" panose="05050102010706020507" pitchFamily="18" charset="2"/>
                  <a:buChar char=""/>
                </a:pPr>
                <a:r>
                  <a:rPr lang="en-US" sz="96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Apply a binary threshold to create masks from each contour.</a:t>
                </a:r>
              </a:p>
              <a:p>
                <a:pPr marL="342900" marR="0" lvl="0" indent="-342900" algn="just">
                  <a:spcBef>
                    <a:spcPts val="0"/>
                  </a:spcBef>
                  <a:spcAft>
                    <a:spcPts val="1200"/>
                  </a:spcAft>
                  <a:buFont typeface="Symbol" panose="05050102010706020507" pitchFamily="18" charset="2"/>
                  <a:buChar char=""/>
                </a:pPr>
                <a:r>
                  <a:rPr lang="en-US" sz="96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Apply space carving algorithm using each binary masks. The total volume of 3-D reconstructed voxels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ctrlPr>
                          <a:rPr lang="en-US" sz="9600" i="1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naryPr>
                      <m:sub>
                        <m:r>
                          <a:rPr lang="en-US" sz="9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sz="9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9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9600">
                            <a:effectLst/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v</m:t>
                        </m:r>
                      </m:e>
                    </m:nary>
                  </m:oMath>
                </a14:m>
                <a:r>
                  <a:rPr lang="en-US" sz="960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i </a:t>
                </a:r>
                <a:r>
                  <a:rPr lang="en-US" sz="96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where v</a:t>
                </a:r>
                <a:r>
                  <a:rPr lang="en-US" sz="9600" baseline="-250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i </a:t>
                </a:r>
                <a:r>
                  <a:rPr lang="en-US" sz="96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= 1.</a:t>
                </a:r>
              </a:p>
              <a:p>
                <a:pPr marL="342900" marR="0" lvl="0" indent="-342900" algn="just">
                  <a:spcBef>
                    <a:spcPts val="0"/>
                  </a:spcBef>
                  <a:spcAft>
                    <a:spcPts val="1200"/>
                  </a:spcAft>
                  <a:buFont typeface="Symbol" panose="05050102010706020507" pitchFamily="18" charset="2"/>
                  <a:buChar char=""/>
                </a:pPr>
                <a:r>
                  <a:rPr lang="en-US" sz="9600" dirty="0">
                    <a:latin typeface="Times New Roman" panose="02020603050405020304" pitchFamily="18" charset="0"/>
                    <a:ea typeface="SimSun" panose="02010600030101010101" pitchFamily="2" charset="-122"/>
                  </a:rPr>
                  <a:t>C</a:t>
                </a:r>
                <a:r>
                  <a:rPr lang="en-US" sz="9600" dirty="0">
                    <a:effectLst/>
                    <a:latin typeface="Times New Roman" panose="02020603050405020304" pitchFamily="18" charset="0"/>
                    <a:ea typeface="SimSun" panose="02010600030101010101" pitchFamily="2" charset="-122"/>
                  </a:rPr>
                  <a:t>ompute a point cloud of the voxel model for display – each point represents the center of a remaining voxel on the surface.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AF7FA1-20AB-6ED3-0573-5369A5FBA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62476" y="1828800"/>
                <a:ext cx="8595360" cy="2971800"/>
              </a:xfrm>
              <a:blipFill>
                <a:blip r:embed="rId2"/>
                <a:stretch>
                  <a:fillRect l="-1135" t="-4508" r="-1135" b="-23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7">
            <a:extLst>
              <a:ext uri="{FF2B5EF4-FFF2-40B4-BE49-F238E27FC236}">
                <a16:creationId xmlns:a16="http://schemas.microsoft.com/office/drawing/2014/main" id="{88FC73EE-6233-B9B4-2CB4-B67906CE6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28600"/>
            <a:ext cx="1339602" cy="133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01BFA1-63CD-4294-9603-F8BF6D8D9D1C}"/>
              </a:ext>
            </a:extLst>
          </p:cNvPr>
          <p:cNvSpPr/>
          <p:nvPr/>
        </p:nvSpPr>
        <p:spPr>
          <a:xfrm>
            <a:off x="7620000" y="685800"/>
            <a:ext cx="914400" cy="4572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ho">
  <a:themeElements>
    <a:clrScheme name="SOHO">
      <a:dk1>
        <a:srgbClr val="2E2224"/>
      </a:dk1>
      <a:lt1>
        <a:sysClr val="window" lastClr="FFFFFF"/>
      </a:lt1>
      <a:dk2>
        <a:srgbClr val="48231E"/>
      </a:dk2>
      <a:lt2>
        <a:srgbClr val="CBD8DD"/>
      </a:lt2>
      <a:accent1>
        <a:srgbClr val="61625E"/>
      </a:accent1>
      <a:accent2>
        <a:srgbClr val="964D2C"/>
      </a:accent2>
      <a:accent3>
        <a:srgbClr val="66553E"/>
      </a:accent3>
      <a:accent4>
        <a:srgbClr val="848058"/>
      </a:accent4>
      <a:accent5>
        <a:srgbClr val="AFA14B"/>
      </a:accent5>
      <a:accent6>
        <a:srgbClr val="AD7D4D"/>
      </a:accent6>
      <a:hlink>
        <a:srgbClr val="FFDE66"/>
      </a:hlink>
      <a:folHlink>
        <a:srgbClr val="C0AEBC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SOHO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7000"/>
                <a:satMod val="150000"/>
              </a:schemeClr>
            </a:gs>
            <a:gs pos="30000">
              <a:schemeClr val="phClr">
                <a:shade val="94000"/>
                <a:satMod val="130000"/>
              </a:schemeClr>
            </a:gs>
            <a:gs pos="45000">
              <a:schemeClr val="phClr">
                <a:shade val="100000"/>
                <a:satMod val="120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4000"/>
                <a:satMod val="130000"/>
              </a:schemeClr>
            </a:gs>
            <a:gs pos="100000">
              <a:schemeClr val="phClr">
                <a:shade val="67000"/>
                <a:satMod val="15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700000"/>
            </a:lightRig>
          </a:scene3d>
          <a:sp3d contourW="19050">
            <a:bevelT w="31750" h="38100"/>
            <a:contourClr>
              <a:schemeClr val="phClr">
                <a:shade val="15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4000"/>
                <a:satMod val="210000"/>
              </a:schemeClr>
            </a:gs>
            <a:gs pos="40000">
              <a:schemeClr val="phClr">
                <a:tint val="72000"/>
                <a:shade val="99000"/>
                <a:satMod val="200000"/>
              </a:schemeClr>
            </a:gs>
            <a:gs pos="100000">
              <a:schemeClr val="phClr">
                <a:tint val="100000"/>
                <a:shade val="30000"/>
                <a:alpha val="100000"/>
                <a:satMod val="17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86000"/>
                <a:alpha val="90000"/>
              </a:schemeClr>
              <a:schemeClr val="phClr">
                <a:shade val="49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SOHO</Template>
  <TotalTime>3544</TotalTime>
  <Words>1002</Words>
  <Application>Microsoft Office PowerPoint</Application>
  <PresentationFormat>On-screen Show (4:3)</PresentationFormat>
  <Paragraphs>106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Narrow</vt:lpstr>
      <vt:lpstr>Calibri</vt:lpstr>
      <vt:lpstr>Cambria Math</vt:lpstr>
      <vt:lpstr>Grotesque</vt:lpstr>
      <vt:lpstr>Symbol</vt:lpstr>
      <vt:lpstr>Times New Roman</vt:lpstr>
      <vt:lpstr>Soho</vt:lpstr>
      <vt:lpstr>Multi-threaded Space Carving for 3-D Seed Reconstruction</vt:lpstr>
      <vt:lpstr>High-Throughput Phenotyping at K-State</vt:lpstr>
      <vt:lpstr>Harvest Time</vt:lpstr>
      <vt:lpstr>Lower Cost, Lower Throughput Phenotyping</vt:lpstr>
      <vt:lpstr>Overview – Seed Volume + Density</vt:lpstr>
      <vt:lpstr>Hardware Configuration</vt:lpstr>
      <vt:lpstr>Capture 36 images in just over 1 sec.</vt:lpstr>
      <vt:lpstr>Captured Images</vt:lpstr>
      <vt:lpstr>Basic Algorithm</vt:lpstr>
      <vt:lpstr>Identify Region of Interest (RoI) and Apply Binary Mask</vt:lpstr>
      <vt:lpstr>Identify Region of Interest</vt:lpstr>
      <vt:lpstr>Create Binary Masks</vt:lpstr>
      <vt:lpstr>Base Space Carving Algorithm</vt:lpstr>
      <vt:lpstr>Back Project Voxel Grid onto Each Mask Image and Carve</vt:lpstr>
      <vt:lpstr>Multi-threaded Space Carving</vt:lpstr>
      <vt:lpstr>Multi-threaded Performance Comparison</vt:lpstr>
      <vt:lpstr>Sequential Carve Steps Note: majority of voxels are removed after the first step</vt:lpstr>
      <vt:lpstr>Check Target Space Carving Algorithm</vt:lpstr>
      <vt:lpstr>PreProcess + Check Target Algorithm</vt:lpstr>
      <vt:lpstr>PowerPoint Presentation</vt:lpstr>
      <vt:lpstr>Performance on Dell Latitude 7480</vt:lpstr>
      <vt:lpstr>Conclusions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Puzzles for Learning Real-time Model Checking</dc:title>
  <dc:creator>Mitchell Neilsen</dc:creator>
  <cp:lastModifiedBy>Mitchell Neilsen</cp:lastModifiedBy>
  <cp:revision>72</cp:revision>
  <dcterms:created xsi:type="dcterms:W3CDTF">2006-08-16T00:00:00Z</dcterms:created>
  <dcterms:modified xsi:type="dcterms:W3CDTF">2023-07-25T21:33:13Z</dcterms:modified>
</cp:coreProperties>
</file>